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5"/>
  </p:notesMasterIdLst>
  <p:handoutMasterIdLst>
    <p:handoutMasterId r:id="rId16"/>
  </p:handoutMasterIdLst>
  <p:sldIdLst>
    <p:sldId id="1706" r:id="rId6"/>
    <p:sldId id="1605" r:id="rId7"/>
    <p:sldId id="4367" r:id="rId8"/>
    <p:sldId id="4368" r:id="rId9"/>
    <p:sldId id="4372" r:id="rId10"/>
    <p:sldId id="4374" r:id="rId11"/>
    <p:sldId id="265" r:id="rId12"/>
    <p:sldId id="261" r:id="rId13"/>
    <p:sldId id="26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72"/>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934" autoAdjust="0"/>
    <p:restoredTop sz="75238" autoAdjust="0"/>
  </p:normalViewPr>
  <p:slideViewPr>
    <p:cSldViewPr snapToGrid="0">
      <p:cViewPr varScale="1">
        <p:scale>
          <a:sx n="73" d="100"/>
          <a:sy n="73" d="100"/>
        </p:scale>
        <p:origin x="966"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9/6/2020 8:08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9/6/2020 8:07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Security groups are collections of users assigned to a group. Rights can then be assigned to these security groups, granting all users in the group access to permissions within an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9/6/2020 8:07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what security groups are and how you can use them within your custom apps secured with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9/6/2020 8:07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(Azure AD) lets you use groups to manage access to your cloud-based apps, on-premises apps, and your resources. Your resources can be part of the Azure AD organization, such as permissions to manage objects through roles in Azure AD, or external to the organization, such as for Software as a Service (SaaS) apps, Azure services, SharePoint sites, and on-premises resources.</a:t>
            </a:r>
          </a:p>
          <a:p>
            <a:endParaRPr lang="en-US" dirty="0"/>
          </a:p>
          <a:p>
            <a:r>
              <a:rPr lang="en-US" dirty="0"/>
              <a:t>Azure AD helps you give access to your organization's resources by providing access rights to a single user or to an entire Azure AD group. Using groups lets the resource owner assign a set of access permissions to all the members of the group, instead of having to provide the rights one-by-one. The resource or directory owner can also give management rights for the member list to someone else, such as a department manager or the support department administrator, letting that person add and remove members, as needed.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sz="900" b="0" kern="1200" dirty="0">
                <a:solidFill>
                  <a:schemeClr val="tx1"/>
                </a:solidFill>
                <a:effectLst/>
                <a:latin typeface="Segoe UI Light" pitchFamily="34" charset="0"/>
                <a:ea typeface="+mn-ea"/>
                <a:cs typeface="+mn-cs"/>
              </a:rPr>
              <a:t>resource owner</a:t>
            </a:r>
            <a:r>
              <a:rPr lang="en-US" dirty="0"/>
              <a:t> of a group can also enable users to find their own groups to join instead of explicitly assigning users to groups. Groups can be configured to automatically accept all user join requests or to require approval.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8:07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8:07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4812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apps can request a user's group membership as a way to provide or restrict access to certain functionally within the app.</a:t>
            </a:r>
          </a:p>
          <a:p>
            <a:endParaRPr lang="en-US" dirty="0"/>
          </a:p>
          <a:p>
            <a:r>
              <a:rPr lang="en-US" sz="900" b="0" i="0" u="none" strike="noStrike" kern="1200" dirty="0">
                <a:solidFill>
                  <a:schemeClr val="tx1"/>
                </a:solidFill>
                <a:effectLst/>
                <a:latin typeface="Segoe UI Light" pitchFamily="34" charset="0"/>
                <a:ea typeface="+mn-ea"/>
                <a:cs typeface="+mn-cs"/>
              </a:rPr>
              <a:t>By default, the ID and Access tokens provided by Microsoft identity only contain basic information about the current user. Security groups the user is a member of aren't included in the tokens.</a:t>
            </a:r>
          </a:p>
          <a:p>
            <a:endParaRPr lang="en-US" dirty="0"/>
          </a:p>
          <a:p>
            <a:r>
              <a:rPr lang="en-US" dirty="0"/>
              <a:t>To add them to the ID token, set the `</a:t>
            </a:r>
            <a:r>
              <a:rPr lang="en-US" dirty="0" err="1"/>
              <a:t>groupMembershipClaims</a:t>
            </a:r>
            <a:r>
              <a:rPr lang="en-US" dirty="0"/>
              <a:t>` property to `</a:t>
            </a:r>
            <a:r>
              <a:rPr lang="en-US" dirty="0" err="1"/>
              <a:t>SecurityGroup</a:t>
            </a:r>
            <a:r>
              <a:rPr lang="en-US" dirty="0"/>
              <a:t>` or `All` in the manifest of the registered Azure AD app from the Azure AD admin center.</a:t>
            </a:r>
          </a:p>
          <a:p>
            <a:endParaRPr lang="en-US" dirty="0"/>
          </a:p>
          <a:p>
            <a:r>
              <a:rPr lang="en-US" sz="900" b="0" kern="1200" dirty="0">
                <a:solidFill>
                  <a:schemeClr val="tx1"/>
                </a:solidFill>
                <a:effectLst/>
                <a:latin typeface="Segoe UI Light" pitchFamily="34" charset="0"/>
                <a:ea typeface="+mn-ea"/>
                <a:cs typeface="+mn-cs"/>
              </a:rPr>
              <a:t>The code you will write in ASP.NET Core will add the groups to the role claim instead of the group claim, so there is one more thin you need to change. Locate the `</a:t>
            </a:r>
            <a:r>
              <a:rPr lang="en-US" sz="900" b="0" kern="1200" dirty="0" err="1">
                <a:solidFill>
                  <a:schemeClr val="tx1"/>
                </a:solidFill>
                <a:effectLst/>
                <a:latin typeface="Segoe UI Light" pitchFamily="34" charset="0"/>
                <a:ea typeface="+mn-ea"/>
                <a:cs typeface="+mn-cs"/>
              </a:rPr>
              <a:t>optionalClaims</a:t>
            </a:r>
            <a:r>
              <a:rPr lang="en-US" sz="900" b="0" kern="1200" dirty="0">
                <a:solidFill>
                  <a:schemeClr val="tx1"/>
                </a:solidFill>
                <a:effectLst/>
                <a:latin typeface="Segoe UI Light" pitchFamily="34" charset="0"/>
                <a:ea typeface="+mn-ea"/>
                <a:cs typeface="+mn-cs"/>
              </a:rPr>
              <a:t>` property as update it to set `</a:t>
            </a:r>
            <a:r>
              <a:rPr lang="en-US" sz="900" b="0" kern="1200" dirty="0" err="1">
                <a:solidFill>
                  <a:schemeClr val="tx1"/>
                </a:solidFill>
                <a:effectLst/>
                <a:latin typeface="Segoe UI Light" pitchFamily="34" charset="0"/>
                <a:ea typeface="+mn-ea"/>
                <a:cs typeface="+mn-cs"/>
              </a:rPr>
              <a:t>accessToken</a:t>
            </a:r>
            <a:r>
              <a:rPr lang="en-US" sz="900" b="0" kern="1200" dirty="0">
                <a:solidFill>
                  <a:schemeClr val="tx1"/>
                </a:solidFill>
                <a:effectLst/>
                <a:latin typeface="Segoe UI Light" pitchFamily="34" charset="0"/>
                <a:ea typeface="+mn-ea"/>
                <a:cs typeface="+mn-cs"/>
              </a:rPr>
              <a:t>` to include additional properties that will return the groups as roles: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8:07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0590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ASP.NET, you can secure a controller so only authenticated users can access it by decorating it the method with the `[Authorize]` attribute. This attribute also supports securing the endpoint based on a security group.</a:t>
            </a:r>
          </a:p>
          <a:p>
            <a:endParaRPr lang="en-US" dirty="0"/>
          </a:p>
          <a:p>
            <a:r>
              <a:rPr lang="en-US" dirty="0"/>
              <a:t>After configuring the OpenID Connect middleware to use Microsoft identity as the role claim, you can specify the ID of a group to secure the controller.</a:t>
            </a:r>
          </a:p>
          <a:p>
            <a:endParaRPr lang="en-US" dirty="0"/>
          </a:p>
          <a:p>
            <a:r>
              <a:rPr lang="en-US" dirty="0"/>
              <a:t>You can also use the group information in code using the `</a:t>
            </a:r>
            <a:r>
              <a:rPr lang="en-US" dirty="0" err="1"/>
              <a:t>user.IsInRole</a:t>
            </a:r>
            <a:r>
              <a:rPr lang="en-US" dirty="0"/>
              <a:t>("22222222-2222-2222-2222-222222222222")` method. For example, the following code will only show the **Products** navigation link if the user is in a specific group.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8:07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9281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9/6/2020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9/6/2020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9/6/2020 8:07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Utilize security groups in custom apps and APIs secured with </a:t>
            </a:r>
            <a:br>
              <a:rPr lang="en-US" dirty="0"/>
            </a:br>
            <a:r>
              <a:rPr lang="en-US" dirty="0"/>
              <a:t>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Manage app access with Azure AD groups</a:t>
            </a:r>
          </a:p>
          <a:p>
            <a:pPr>
              <a:spcBef>
                <a:spcPts val="1200"/>
              </a:spcBef>
            </a:pPr>
            <a:endParaRPr lang="en-US" sz="2000" dirty="0"/>
          </a:p>
          <a:p>
            <a:pPr>
              <a:spcBef>
                <a:spcPts val="1200"/>
              </a:spcBef>
            </a:pPr>
            <a:r>
              <a:rPr lang="en-US" sz="2000" dirty="0"/>
              <a:t>Managing groups in Microsoft identity</a:t>
            </a:r>
          </a:p>
          <a:p>
            <a:pPr>
              <a:spcBef>
                <a:spcPts val="1200"/>
              </a:spcBef>
            </a:pPr>
            <a:endParaRPr lang="en-US" sz="2000" dirty="0"/>
          </a:p>
          <a:p>
            <a:pPr>
              <a:spcBef>
                <a:spcPts val="1200"/>
              </a:spcBef>
            </a:pPr>
            <a:r>
              <a:rPr lang="en-US" sz="2000" dirty="0"/>
              <a:t>Use security groups in custom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65138" y="632779"/>
            <a:ext cx="11533187" cy="410369"/>
          </a:xfrm>
        </p:spPr>
        <p:txBody>
          <a:bodyPr/>
          <a:lstStyle/>
          <a:p>
            <a:r>
              <a:rPr lang="en-US" b="1" dirty="0"/>
              <a:t>Manage app access with Azure AD groups</a:t>
            </a:r>
            <a:endParaRPr lang="en-US" dirty="0"/>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262432"/>
          </a:xfrm>
        </p:spPr>
        <p:txBody>
          <a:bodyPr/>
          <a:lstStyle/>
          <a:p>
            <a:r>
              <a:rPr lang="en-US" dirty="0"/>
              <a:t>Manage users with security groups</a:t>
            </a:r>
          </a:p>
          <a:p>
            <a:endParaRPr lang="en-US" dirty="0"/>
          </a:p>
          <a:p>
            <a:r>
              <a:rPr lang="en-US" dirty="0"/>
              <a:t>Leverage security groups within custom apps with Microsoft identity</a:t>
            </a:r>
          </a:p>
          <a:p>
            <a:endParaRPr lang="en-US" dirty="0"/>
          </a:p>
          <a:p>
            <a:r>
              <a:rPr lang="en-US" dirty="0"/>
              <a:t>Groups simplifies access management and granting rights to individual users</a:t>
            </a:r>
          </a:p>
          <a:p>
            <a:endParaRPr lang="en-US" dirty="0"/>
          </a:p>
          <a:p>
            <a:r>
              <a:rPr lang="en-US" dirty="0"/>
              <a:t>Groups can be configured to allow users to find and join groups on their own</a:t>
            </a:r>
          </a:p>
          <a:p>
            <a:endParaRPr lang="en-US" dirty="0"/>
          </a:p>
          <a:p>
            <a:r>
              <a:rPr lang="en-US" dirty="0"/>
              <a:t>Optionally automatically approve join requests, or require explicit approval by group owners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32C7-EB3D-1342-83C4-7BDFF953248F}"/>
              </a:ext>
            </a:extLst>
          </p:cNvPr>
          <p:cNvSpPr>
            <a:spLocks noGrp="1"/>
          </p:cNvSpPr>
          <p:nvPr>
            <p:ph type="title"/>
          </p:nvPr>
        </p:nvSpPr>
        <p:spPr/>
        <p:txBody>
          <a:bodyPr/>
          <a:lstStyle/>
          <a:p>
            <a:r>
              <a:rPr lang="en-US" dirty="0"/>
              <a:t>Use security groups in custom apps and APIs</a:t>
            </a:r>
          </a:p>
        </p:txBody>
      </p:sp>
    </p:spTree>
    <p:extLst>
      <p:ext uri="{BB962C8B-B14F-4D97-AF65-F5344CB8AC3E}">
        <p14:creationId xmlns:p14="http://schemas.microsoft.com/office/powerpoint/2010/main" val="1243677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65138" y="632779"/>
            <a:ext cx="11533187" cy="410369"/>
          </a:xfrm>
        </p:spPr>
        <p:txBody>
          <a:bodyPr/>
          <a:lstStyle/>
          <a:p>
            <a:r>
              <a:rPr lang="en-US" b="1" dirty="0"/>
              <a:t>Enable security groups in custom apps</a:t>
            </a:r>
            <a:endParaRPr lang="en-US" dirty="0"/>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348154"/>
            <a:ext cx="11533187" cy="6514815"/>
          </a:xfrm>
        </p:spPr>
        <p:txBody>
          <a:bodyPr/>
          <a:lstStyle/>
          <a:p>
            <a:r>
              <a:rPr lang="en-US" dirty="0"/>
              <a:t>By default, groups aren’t included in the ID or access tokens provided by Microsoft identity</a:t>
            </a:r>
          </a:p>
          <a:p>
            <a:endParaRPr lang="en-US" dirty="0"/>
          </a:p>
          <a:p>
            <a:r>
              <a:rPr lang="en-US" dirty="0"/>
              <a:t>Configure the app’s manifest to include</a:t>
            </a:r>
            <a:br>
              <a:rPr lang="en-US" dirty="0"/>
            </a:br>
            <a:r>
              <a:rPr lang="en-US" dirty="0"/>
              <a:t>the groups a user has been added to</a:t>
            </a:r>
          </a:p>
          <a:p>
            <a:endParaRPr lang="en-US" dirty="0"/>
          </a:p>
          <a:p>
            <a:r>
              <a:rPr lang="en-US" dirty="0" err="1">
                <a:latin typeface="Courier New" panose="02070309020205020404" pitchFamily="49" charset="0"/>
                <a:cs typeface="Courier New" panose="02070309020205020404" pitchFamily="49" charset="0"/>
              </a:rPr>
              <a:t>groupMembershipClaims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SecurityGroup</a:t>
            </a:r>
            <a:r>
              <a:rPr lang="en-US" dirty="0">
                <a:latin typeface="Courier New" panose="02070309020205020404" pitchFamily="49" charset="0"/>
                <a:cs typeface="Courier New" panose="02070309020205020404" pitchFamily="49" charset="0"/>
              </a:rPr>
              <a:t> | All</a:t>
            </a:r>
          </a:p>
          <a:p>
            <a:endParaRPr lang="en-US" dirty="0">
              <a:latin typeface="Courier New" panose="02070309020205020404" pitchFamily="49" charset="0"/>
              <a:cs typeface="Courier New" panose="02070309020205020404" pitchFamily="49" charset="0"/>
            </a:endParaRPr>
          </a:p>
          <a:p>
            <a:r>
              <a:rPr lang="en-US" dirty="0"/>
              <a:t>Add optional claims to map groups to </a:t>
            </a:r>
            <a:br>
              <a:rPr lang="en-US" dirty="0"/>
            </a:br>
            <a:r>
              <a:rPr lang="en-US" dirty="0"/>
              <a:t>the roles claim in code</a:t>
            </a:r>
          </a:p>
          <a:p>
            <a:endParaRPr lang="en-US" dirty="0"/>
          </a:p>
          <a:p>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optionalClaims</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"name": "groups",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additionalProperties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emit_as_roles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 }</a:t>
            </a:r>
          </a:p>
          <a:p>
            <a:endParaRPr lang="en-US" sz="1600" dirty="0">
              <a:latin typeface="Courier New" panose="02070309020205020404" pitchFamily="49" charset="0"/>
              <a:cs typeface="Courier New" panose="02070309020205020404" pitchFamily="49" charset="0"/>
            </a:endParaRPr>
          </a:p>
        </p:txBody>
      </p:sp>
      <p:pic>
        <p:nvPicPr>
          <p:cNvPr id="4" name="Picture 3" descr="A screenshot of a social media post&#10;&#10;Description automatically generated">
            <a:extLst>
              <a:ext uri="{FF2B5EF4-FFF2-40B4-BE49-F238E27FC236}">
                <a16:creationId xmlns:a16="http://schemas.microsoft.com/office/drawing/2014/main" id="{AC86C76F-FA45-4AF8-9C70-9FBE10561A60}"/>
              </a:ext>
            </a:extLst>
          </p:cNvPr>
          <p:cNvPicPr>
            <a:picLocks noChangeAspect="1"/>
          </p:cNvPicPr>
          <p:nvPr/>
        </p:nvPicPr>
        <p:blipFill>
          <a:blip r:embed="rId3"/>
          <a:stretch>
            <a:fillRect/>
          </a:stretch>
        </p:blipFill>
        <p:spPr>
          <a:xfrm>
            <a:off x="6218237" y="1842368"/>
            <a:ext cx="5107260" cy="4809634"/>
          </a:xfrm>
          <a:prstGeom prst="rect">
            <a:avLst/>
          </a:prstGeom>
        </p:spPr>
      </p:pic>
    </p:spTree>
    <p:extLst>
      <p:ext uri="{BB962C8B-B14F-4D97-AF65-F5344CB8AC3E}">
        <p14:creationId xmlns:p14="http://schemas.microsoft.com/office/powerpoint/2010/main" val="4779930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C4DF-62CA-2A49-AE25-565E5E380F88}"/>
              </a:ext>
            </a:extLst>
          </p:cNvPr>
          <p:cNvSpPr>
            <a:spLocks noGrp="1"/>
          </p:cNvSpPr>
          <p:nvPr>
            <p:ph type="title"/>
          </p:nvPr>
        </p:nvSpPr>
        <p:spPr/>
        <p:txBody>
          <a:bodyPr/>
          <a:lstStyle/>
          <a:p>
            <a:r>
              <a:rPr lang="en-US" dirty="0"/>
              <a:t>Using Microsoft identity security groups in custom apps</a:t>
            </a:r>
          </a:p>
        </p:txBody>
      </p:sp>
      <p:sp>
        <p:nvSpPr>
          <p:cNvPr id="3" name="Text Placeholder 2">
            <a:extLst>
              <a:ext uri="{FF2B5EF4-FFF2-40B4-BE49-F238E27FC236}">
                <a16:creationId xmlns:a16="http://schemas.microsoft.com/office/drawing/2014/main" id="{61C80177-732B-C745-A09C-6EAB2609A948}"/>
              </a:ext>
            </a:extLst>
          </p:cNvPr>
          <p:cNvSpPr>
            <a:spLocks noGrp="1"/>
          </p:cNvSpPr>
          <p:nvPr>
            <p:ph type="body" sz="quarter" idx="10"/>
          </p:nvPr>
        </p:nvSpPr>
        <p:spPr>
          <a:xfrm>
            <a:off x="465138" y="1919804"/>
            <a:ext cx="11533187" cy="5478423"/>
          </a:xfrm>
        </p:spPr>
        <p:txBody>
          <a:bodyPr/>
          <a:lstStyle/>
          <a:p>
            <a:r>
              <a:rPr lang="en-US" dirty="0"/>
              <a:t>Secure controllers or specific controller methods with the </a:t>
            </a:r>
            <a:r>
              <a:rPr lang="en-US" dirty="0">
                <a:latin typeface="Courier New" panose="02070309020205020404" pitchFamily="49" charset="0"/>
                <a:cs typeface="Courier New" panose="02070309020205020404" pitchFamily="49" charset="0"/>
              </a:rPr>
              <a:t>Authorize</a:t>
            </a:r>
            <a:r>
              <a:rPr lang="en-US" dirty="0"/>
              <a:t> attribute</a:t>
            </a:r>
          </a:p>
          <a:p>
            <a:endParaRPr lang="en-US" dirty="0"/>
          </a:p>
          <a:p>
            <a:r>
              <a:rPr lang="en-US" dirty="0"/>
              <a:t>Specify which security groups are allowed to use the controller / method with </a:t>
            </a:r>
            <a:r>
              <a:rPr lang="en-US" dirty="0">
                <a:latin typeface="Courier New" panose="02070309020205020404" pitchFamily="49" charset="0"/>
                <a:cs typeface="Courier New" panose="02070309020205020404" pitchFamily="49" charset="0"/>
              </a:rPr>
              <a:t>Roles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[Authorize(Roles("22222222-2222-2222-2222-222222222222"))]</a:t>
            </a:r>
          </a:p>
          <a:p>
            <a:r>
              <a:rPr lang="en-US" dirty="0">
                <a:latin typeface="Courier New" panose="02070309020205020404" pitchFamily="49" charset="0"/>
                <a:cs typeface="Courier New" panose="02070309020205020404" pitchFamily="49" charset="0"/>
              </a:rPr>
              <a:t>public class </a:t>
            </a:r>
            <a:r>
              <a:rPr lang="en-US" dirty="0" err="1">
                <a:latin typeface="Courier New" panose="02070309020205020404" pitchFamily="49" charset="0"/>
                <a:cs typeface="Courier New" panose="02070309020205020404" pitchFamily="49" charset="0"/>
              </a:rPr>
              <a:t>ProductsController</a:t>
            </a:r>
            <a:r>
              <a:rPr lang="en-US" dirty="0">
                <a:latin typeface="Courier New" panose="02070309020205020404" pitchFamily="49" charset="0"/>
                <a:cs typeface="Courier New" panose="02070309020205020404" pitchFamily="49" charset="0"/>
              </a:rPr>
              <a:t> : Controller</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User.IsInRole</a:t>
            </a:r>
            <a:r>
              <a:rPr lang="en-US" dirty="0">
                <a:latin typeface="Courier New" panose="02070309020205020404" pitchFamily="49" charset="0"/>
                <a:cs typeface="Courier New" panose="02070309020205020404" pitchFamily="49" charset="0"/>
              </a:rPr>
              <a:t>("22222222-2222-2222-2222-222222222222"))</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&lt;li class="nav-item"&gt;</a:t>
            </a:r>
          </a:p>
          <a:p>
            <a:r>
              <a:rPr lang="en-US" dirty="0">
                <a:latin typeface="Courier New" panose="02070309020205020404" pitchFamily="49" charset="0"/>
                <a:cs typeface="Courier New" panose="02070309020205020404" pitchFamily="49" charset="0"/>
              </a:rPr>
              <a:t>    &lt;a asp-controller="Products" asp-action="Index"&gt;Products&lt;/a&gt;</a:t>
            </a:r>
          </a:p>
          <a:p>
            <a:r>
              <a:rPr lang="en-US" dirty="0">
                <a:latin typeface="Courier New" panose="02070309020205020404" pitchFamily="49" charset="0"/>
                <a:cs typeface="Courier New" panose="02070309020205020404" pitchFamily="49" charset="0"/>
              </a:rPr>
              <a:t>  &lt;/li&gt;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8135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1078</Words>
  <Application>Microsoft Office PowerPoint</Application>
  <PresentationFormat>Custom</PresentationFormat>
  <Paragraphs>96</Paragraphs>
  <Slides>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Courier New</vt:lpstr>
      <vt:lpstr>Segoe UI</vt:lpstr>
      <vt:lpstr>Segoe UI Light</vt:lpstr>
      <vt:lpstr>Segoe UI Semibold</vt:lpstr>
      <vt:lpstr>Wingdings</vt:lpstr>
      <vt:lpstr>Office 365 PPT Template - 2017</vt:lpstr>
      <vt:lpstr>1_Office 365 PPT Template - 2017</vt:lpstr>
      <vt:lpstr>Utilize security groups in custom apps and APIs secured with  Microsoft identity</vt:lpstr>
      <vt:lpstr>Overview</vt:lpstr>
      <vt:lpstr>Manage app access with Azure AD groups</vt:lpstr>
      <vt:lpstr>Use security groups in custom apps and APIs</vt:lpstr>
      <vt:lpstr>Enable security groups in custom apps</vt:lpstr>
      <vt:lpstr>Using Microsoft identity security groups in custom apps</vt:lpstr>
      <vt:lpstr>Demo</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2020-02-18T22:47:09Z</dcterms:created>
  <dcterms:modified xsi:type="dcterms:W3CDTF">2020-09-06T12:09:04Z</dcterms:modified>
</cp:coreProperties>
</file>